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Proxima Nova"/>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italic.fntdata"/><Relationship Id="rId10" Type="http://schemas.openxmlformats.org/officeDocument/2006/relationships/slide" Target="slides/slide5.xml"/><Relationship Id="rId54"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5a1d17e8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5a1d17e8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5a1d17e8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5a1d17e8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5a1d17e8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5a1d17e8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5a1d17e8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5a1d17e8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5a1d17e8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5a1d17e8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5a1d17e8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5a1d17e8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5a1d17e8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5a1d17e8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5a1d17e8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5a1d17e8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5a1d17e8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5a1d17e8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5a1d17e8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5a1d17e8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5a1d17e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5a1d17e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5a1d17e8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5a1d17e8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5a1d17e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5a1d17e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5a1d17e8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5a1d17e8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5a1d17e8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5a1d17e8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5a1d17e8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5a1d17e8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5a1d17e8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5a1d17e8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5a1d17e8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5a1d17e8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however, we want to look up by other values. So, for example, if we tried to run this query, SELECT star FROM App_instance, WHERE app_name equals WebStoreFront, we'll actually get an error message. As the error indicates, Cassandra cannot execute this query because it will involve filtering, or scanning through all of the rows, and that can have unpredictable performance implications. Now, if you really want to do this, you can add another clause called ALLOW FILTERING to your query.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again, that may lead to unpredictable results. Now, Cassandra could spend a lot of time and CPU resources scanning large tables with a query like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5a1d17e8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5a1d17e8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5a1d17e8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5a1d17e8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5a1d17e8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5a1d17e8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5a1d17e8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5a1d17e8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5a1d17e8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5a1d17e83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5a1d17e8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5a1d17e8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5a1d17e8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5a1d17e8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5a1d17e8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5a1d17e8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5a1d17e8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5a1d17e8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5a1d17e8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5a1d17e8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5a1d17e8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5a1d17e83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5a1d17e8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5a1d17e8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5a1d17e8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5a1d17e8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5a1d17e8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5a1d17e8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a1d17e8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a1d17e8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5a1d17e83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5a1d17e8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imagine we need to answer another query that requires the same data but in a different order.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5a1d17e8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5a1d17e8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5a1d17e8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5a1d17e8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5a1d17e8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5a1d17e8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5a1d17e8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5a1d17e8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5a1d17e83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5a1d17e83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5a1d17e83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5a1d17e83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5a1d17e8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5a1d17e8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5a1d17e8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5a1d17e8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5a1d17e8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5a1d17e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5a1d17e8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5a1d17e8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a1d17e8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a1d17e8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a1d17e8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5a1d17e8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Cassandra</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Altotech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cluster</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is no single server in a highly-available Cassandra database. </a:t>
            </a:r>
            <a:endParaRPr/>
          </a:p>
        </p:txBody>
      </p:sp>
      <p:pic>
        <p:nvPicPr>
          <p:cNvPr id="122" name="Google Shape;122;p22"/>
          <p:cNvPicPr preferRelativeResize="0"/>
          <p:nvPr/>
        </p:nvPicPr>
        <p:blipFill>
          <a:blip r:embed="rId3">
            <a:alphaModFix/>
          </a:blip>
          <a:stretch>
            <a:fillRect/>
          </a:stretch>
        </p:blipFill>
        <p:spPr>
          <a:xfrm>
            <a:off x="872175" y="1881600"/>
            <a:ext cx="2749236" cy="2571750"/>
          </a:xfrm>
          <a:prstGeom prst="rect">
            <a:avLst/>
          </a:prstGeom>
          <a:noFill/>
          <a:ln>
            <a:noFill/>
          </a:ln>
        </p:spPr>
      </p:pic>
      <p:pic>
        <p:nvPicPr>
          <p:cNvPr id="123" name="Google Shape;123;p22"/>
          <p:cNvPicPr preferRelativeResize="0"/>
          <p:nvPr/>
        </p:nvPicPr>
        <p:blipFill>
          <a:blip r:embed="rId4">
            <a:alphaModFix/>
          </a:blip>
          <a:stretch>
            <a:fillRect/>
          </a:stretch>
        </p:blipFill>
        <p:spPr>
          <a:xfrm>
            <a:off x="4415750" y="1881595"/>
            <a:ext cx="4028826" cy="288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Query Language (CQL)</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It is similar to SQL, but has more restrictions.</a:t>
            </a:r>
            <a:endParaRPr/>
          </a:p>
        </p:txBody>
      </p:sp>
      <p:pic>
        <p:nvPicPr>
          <p:cNvPr id="130" name="Google Shape;130;p23"/>
          <p:cNvPicPr preferRelativeResize="0"/>
          <p:nvPr/>
        </p:nvPicPr>
        <p:blipFill>
          <a:blip r:embed="rId3">
            <a:alphaModFix/>
          </a:blip>
          <a:stretch>
            <a:fillRect/>
          </a:stretch>
        </p:blipFill>
        <p:spPr>
          <a:xfrm>
            <a:off x="2265875" y="1936675"/>
            <a:ext cx="4612251" cy="293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fixed Schema</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4"/>
          <p:cNvPicPr preferRelativeResize="0"/>
          <p:nvPr/>
        </p:nvPicPr>
        <p:blipFill>
          <a:blip r:embed="rId3">
            <a:alphaModFix/>
          </a:blip>
          <a:stretch>
            <a:fillRect/>
          </a:stretch>
        </p:blipFill>
        <p:spPr>
          <a:xfrm>
            <a:off x="1010613" y="1794063"/>
            <a:ext cx="7122776" cy="213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RDBMS and Cassandra are different.</a:t>
            </a:r>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5"/>
          <p:cNvPicPr preferRelativeResize="0"/>
          <p:nvPr/>
        </p:nvPicPr>
        <p:blipFill>
          <a:blip r:embed="rId3">
            <a:alphaModFix/>
          </a:blip>
          <a:stretch>
            <a:fillRect/>
          </a:stretch>
        </p:blipFill>
        <p:spPr>
          <a:xfrm>
            <a:off x="1029300" y="1304202"/>
            <a:ext cx="7085406"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Keyspace</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Keyspaces are </a:t>
            </a:r>
            <a:r>
              <a:rPr b="1" lang="en"/>
              <a:t>logical containers for tables, indexes, and other data structures.</a:t>
            </a:r>
            <a:r>
              <a:rPr lang="en"/>
              <a:t> Now in addition to providing a namespace for organizing data, the keyspace has attributes that control some important features of Cassandra. </a:t>
            </a:r>
            <a:endParaRPr/>
          </a:p>
        </p:txBody>
      </p:sp>
      <p:pic>
        <p:nvPicPr>
          <p:cNvPr id="151" name="Google Shape;151;p26"/>
          <p:cNvPicPr preferRelativeResize="0"/>
          <p:nvPr/>
        </p:nvPicPr>
        <p:blipFill>
          <a:blip r:embed="rId3">
            <a:alphaModFix/>
          </a:blip>
          <a:stretch>
            <a:fillRect/>
          </a:stretch>
        </p:blipFill>
        <p:spPr>
          <a:xfrm>
            <a:off x="2780525" y="2337375"/>
            <a:ext cx="3582951" cy="2455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a:t>
            </a:r>
            <a:endParaRPr/>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a node fails, the data on the failed node, can still be accessed from one of its replicas. </a:t>
            </a:r>
            <a:endParaRPr/>
          </a:p>
        </p:txBody>
      </p:sp>
      <p:pic>
        <p:nvPicPr>
          <p:cNvPr id="158" name="Google Shape;158;p27"/>
          <p:cNvPicPr preferRelativeResize="0"/>
          <p:nvPr/>
        </p:nvPicPr>
        <p:blipFill>
          <a:blip r:embed="rId3">
            <a:alphaModFix/>
          </a:blip>
          <a:stretch>
            <a:fillRect/>
          </a:stretch>
        </p:blipFill>
        <p:spPr>
          <a:xfrm>
            <a:off x="1634925" y="1922400"/>
            <a:ext cx="6412374" cy="2738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 Strategies</a:t>
            </a:r>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kinds of replication strategies.</a:t>
            </a:r>
            <a:endParaRPr/>
          </a:p>
          <a:p>
            <a:pPr indent="-342900" lvl="0" marL="457200" rtl="0" algn="l">
              <a:spcBef>
                <a:spcPts val="1600"/>
              </a:spcBef>
              <a:spcAft>
                <a:spcPts val="0"/>
              </a:spcAft>
              <a:buSzPts val="1800"/>
              <a:buAutoNum type="arabicPeriod"/>
            </a:pPr>
            <a:r>
              <a:rPr b="1" lang="en"/>
              <a:t>The simple replication strategy </a:t>
            </a:r>
            <a:r>
              <a:rPr lang="en"/>
              <a:t>is used to set a number of replicas when all nodes will be in a single data center. </a:t>
            </a:r>
            <a:br>
              <a:rPr lang="en"/>
            </a:br>
            <a:endParaRPr/>
          </a:p>
          <a:p>
            <a:pPr indent="-342900" lvl="0" marL="457200" rtl="0" algn="l">
              <a:spcBef>
                <a:spcPts val="0"/>
              </a:spcBef>
              <a:spcAft>
                <a:spcPts val="0"/>
              </a:spcAft>
              <a:buSzPts val="1800"/>
              <a:buAutoNum type="arabicPeriod"/>
            </a:pPr>
            <a:r>
              <a:rPr b="1" lang="en"/>
              <a:t>The network topology strategy</a:t>
            </a:r>
            <a:r>
              <a:rPr lang="en"/>
              <a:t>, is used to set a number of replicas when nodes will be distributed in multiple data centers. In both cases, the replica strategy takes a number of replicas as a paramater.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Keyspace Definition Example</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a:t>
            </a:r>
            <a:r>
              <a:rPr lang="en"/>
              <a:t> command has the CREATE KEYSPACE phrase, followed by the name of the KEYSPACE, followed by the keyword WITH, and then a replication specification, which in this case includes two attributes, the class, which is SimpleStrategy, and then the replication_factor, so we have 3 replicas.</a:t>
            </a:r>
            <a:endParaRPr/>
          </a:p>
        </p:txBody>
      </p:sp>
      <p:pic>
        <p:nvPicPr>
          <p:cNvPr id="171" name="Google Shape;171;p29"/>
          <p:cNvPicPr preferRelativeResize="0"/>
          <p:nvPr/>
        </p:nvPicPr>
        <p:blipFill>
          <a:blip r:embed="rId3">
            <a:alphaModFix/>
          </a:blip>
          <a:stretch>
            <a:fillRect/>
          </a:stretch>
        </p:blipFill>
        <p:spPr>
          <a:xfrm>
            <a:off x="931763" y="2571749"/>
            <a:ext cx="7280475" cy="208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Definition Example</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CREATE TABLE takes a list of attribute or column names, followed by a data type, such as text and int. It also takes a primary key clause to define which columns to use as the primary key. </a:t>
            </a:r>
            <a:endParaRPr/>
          </a:p>
        </p:txBody>
      </p:sp>
      <p:pic>
        <p:nvPicPr>
          <p:cNvPr id="178" name="Google Shape;178;p30"/>
          <p:cNvPicPr preferRelativeResize="0"/>
          <p:nvPr/>
        </p:nvPicPr>
        <p:blipFill>
          <a:blip r:embed="rId3">
            <a:alphaModFix/>
          </a:blip>
          <a:stretch>
            <a:fillRect/>
          </a:stretch>
        </p:blipFill>
        <p:spPr>
          <a:xfrm>
            <a:off x="3357125" y="1912450"/>
            <a:ext cx="4312550" cy="300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184" name="Google Shape;184;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rPr>
              <a:t>Basic Data types</a:t>
            </a:r>
            <a:endParaRPr b="1" sz="1800">
              <a:solidFill>
                <a:schemeClr val="dk1"/>
              </a:solidFill>
            </a:endParaRPr>
          </a:p>
          <a:p>
            <a:pPr indent="0" lvl="0" marL="0" rtl="0" algn="l">
              <a:spcBef>
                <a:spcPts val="0"/>
              </a:spcBef>
              <a:spcAft>
                <a:spcPts val="1600"/>
              </a:spcAft>
              <a:buNone/>
            </a:pPr>
            <a:r>
              <a:t/>
            </a:r>
            <a:endParaRPr b="1" sz="1800"/>
          </a:p>
        </p:txBody>
      </p:sp>
      <p:sp>
        <p:nvSpPr>
          <p:cNvPr id="185" name="Google Shape;185;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000000"/>
                </a:solidFill>
              </a:rPr>
              <a:t>Collection data types</a:t>
            </a:r>
            <a:endParaRPr b="1" sz="1800">
              <a:solidFill>
                <a:srgbClr val="000000"/>
              </a:solidFill>
            </a:endParaRPr>
          </a:p>
        </p:txBody>
      </p:sp>
      <p:pic>
        <p:nvPicPr>
          <p:cNvPr id="186" name="Google Shape;186;p31"/>
          <p:cNvPicPr preferRelativeResize="0"/>
          <p:nvPr/>
        </p:nvPicPr>
        <p:blipFill>
          <a:blip r:embed="rId3">
            <a:alphaModFix/>
          </a:blip>
          <a:stretch>
            <a:fillRect/>
          </a:stretch>
        </p:blipFill>
        <p:spPr>
          <a:xfrm>
            <a:off x="311700" y="1869000"/>
            <a:ext cx="3425976" cy="1840475"/>
          </a:xfrm>
          <a:prstGeom prst="rect">
            <a:avLst/>
          </a:prstGeom>
          <a:noFill/>
          <a:ln>
            <a:noFill/>
          </a:ln>
        </p:spPr>
      </p:pic>
      <p:pic>
        <p:nvPicPr>
          <p:cNvPr id="187" name="Google Shape;187;p31"/>
          <p:cNvPicPr preferRelativeResize="0"/>
          <p:nvPr/>
        </p:nvPicPr>
        <p:blipFill>
          <a:blip r:embed="rId4">
            <a:alphaModFix/>
          </a:blip>
          <a:stretch>
            <a:fillRect/>
          </a:stretch>
        </p:blipFill>
        <p:spPr>
          <a:xfrm>
            <a:off x="3970125" y="1946725"/>
            <a:ext cx="5173875" cy="1381287"/>
          </a:xfrm>
          <a:prstGeom prst="rect">
            <a:avLst/>
          </a:prstGeom>
          <a:noFill/>
          <a:ln>
            <a:noFill/>
          </a:ln>
        </p:spPr>
      </p:pic>
      <p:cxnSp>
        <p:nvCxnSpPr>
          <p:cNvPr id="188" name="Google Shape;188;p31"/>
          <p:cNvCxnSpPr/>
          <p:nvPr/>
        </p:nvCxnSpPr>
        <p:spPr>
          <a:xfrm>
            <a:off x="3834125" y="1197975"/>
            <a:ext cx="12900" cy="358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Cassandra?</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Apache Cassandra database is the right choice when you need </a:t>
            </a:r>
            <a:r>
              <a:rPr b="1" lang="en"/>
              <a:t>scalability and high availability</a:t>
            </a:r>
            <a:r>
              <a:rPr lang="en"/>
              <a:t> without compromising performance.</a:t>
            </a:r>
            <a:endParaRPr/>
          </a:p>
        </p:txBody>
      </p:sp>
      <p:pic>
        <p:nvPicPr>
          <p:cNvPr id="67" name="Google Shape;67;p14"/>
          <p:cNvPicPr preferRelativeResize="0"/>
          <p:nvPr/>
        </p:nvPicPr>
        <p:blipFill>
          <a:blip r:embed="rId3">
            <a:alphaModFix/>
          </a:blip>
          <a:stretch>
            <a:fillRect/>
          </a:stretch>
        </p:blipFill>
        <p:spPr>
          <a:xfrm>
            <a:off x="3064272" y="2307250"/>
            <a:ext cx="3015475" cy="2021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with Collection Example</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1905163" y="1152475"/>
            <a:ext cx="5333676" cy="377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PK, Partitions and Secondary indexes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 key and Clustering key</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because </a:t>
            </a:r>
            <a:r>
              <a:rPr b="1" lang="en"/>
              <a:t>the first attribute specified in the primary key list is used as the partition key</a:t>
            </a:r>
            <a:r>
              <a:rPr lang="en"/>
              <a:t>, which determines which node the row is stored on. T</a:t>
            </a:r>
            <a:r>
              <a:rPr b="1" lang="en"/>
              <a:t>he rest of the primary key is used as the clustering key,</a:t>
            </a:r>
            <a:r>
              <a:rPr lang="en"/>
              <a:t> which determines how data is ordered on the disk.</a:t>
            </a:r>
            <a:endParaRPr/>
          </a:p>
        </p:txBody>
      </p:sp>
      <p:pic>
        <p:nvPicPr>
          <p:cNvPr id="207" name="Google Shape;207;p34"/>
          <p:cNvPicPr preferRelativeResize="0"/>
          <p:nvPr/>
        </p:nvPicPr>
        <p:blipFill>
          <a:blip r:embed="rId3">
            <a:alphaModFix/>
          </a:blip>
          <a:stretch>
            <a:fillRect/>
          </a:stretch>
        </p:blipFill>
        <p:spPr>
          <a:xfrm>
            <a:off x="3242972" y="2230378"/>
            <a:ext cx="4192299" cy="2664950"/>
          </a:xfrm>
          <a:prstGeom prst="rect">
            <a:avLst/>
          </a:prstGeom>
          <a:noFill/>
          <a:ln>
            <a:noFill/>
          </a:ln>
        </p:spPr>
      </p:pic>
      <p:sp>
        <p:nvSpPr>
          <p:cNvPr id="208" name="Google Shape;208;p34"/>
          <p:cNvSpPr txBox="1"/>
          <p:nvPr/>
        </p:nvSpPr>
        <p:spPr>
          <a:xfrm>
            <a:off x="242975" y="22917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We need to choose our primary keys carefully because they are used to retrieve data using select statements</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Rows</a:t>
            </a:r>
            <a:endParaRPr/>
          </a:p>
        </p:txBody>
      </p:sp>
      <p:sp>
        <p:nvSpPr>
          <p:cNvPr id="214" name="Google Shape;214;p35"/>
          <p:cNvSpPr txBox="1"/>
          <p:nvPr>
            <p:ph idx="1" type="body"/>
          </p:nvPr>
        </p:nvSpPr>
        <p:spPr>
          <a:xfrm>
            <a:off x="311700" y="3580900"/>
            <a:ext cx="8520600" cy="11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his a valid query because we're specifying the full primary key. We specify SELECT star FROM our table app instance, WHERE, and then specify the host ID to be equal to AppServer1, and the process ID to be equal to 33833.</a:t>
            </a:r>
            <a:endParaRPr/>
          </a:p>
        </p:txBody>
      </p:sp>
      <p:pic>
        <p:nvPicPr>
          <p:cNvPr id="215" name="Google Shape;215;p35"/>
          <p:cNvPicPr preferRelativeResize="0"/>
          <p:nvPr/>
        </p:nvPicPr>
        <p:blipFill>
          <a:blip r:embed="rId3">
            <a:alphaModFix/>
          </a:blip>
          <a:stretch>
            <a:fillRect/>
          </a:stretch>
        </p:blipFill>
        <p:spPr>
          <a:xfrm>
            <a:off x="3033973" y="709375"/>
            <a:ext cx="4078850" cy="276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CLUSTERING ORDER BY’ clause</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Cassandra gives us the option to change the default sort order of rows on the disk, but we have to do this when we create tables.</a:t>
            </a:r>
            <a:endParaRPr/>
          </a:p>
        </p:txBody>
      </p:sp>
      <p:pic>
        <p:nvPicPr>
          <p:cNvPr id="222" name="Google Shape;222;p36"/>
          <p:cNvPicPr preferRelativeResize="0"/>
          <p:nvPr/>
        </p:nvPicPr>
        <p:blipFill>
          <a:blip r:embed="rId3">
            <a:alphaModFix/>
          </a:blip>
          <a:stretch>
            <a:fillRect/>
          </a:stretch>
        </p:blipFill>
        <p:spPr>
          <a:xfrm>
            <a:off x="1934425" y="1897703"/>
            <a:ext cx="5275151" cy="2956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Hashing to node</a:t>
            </a:r>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7"/>
          <p:cNvPicPr preferRelativeResize="0"/>
          <p:nvPr/>
        </p:nvPicPr>
        <p:blipFill>
          <a:blip r:embed="rId3">
            <a:alphaModFix/>
          </a:blip>
          <a:stretch>
            <a:fillRect/>
          </a:stretch>
        </p:blipFill>
        <p:spPr>
          <a:xfrm>
            <a:off x="554138" y="1096313"/>
            <a:ext cx="8035726" cy="3528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Arbitrary Filtering</a:t>
            </a:r>
            <a:endParaRPr/>
          </a:p>
        </p:txBody>
      </p:sp>
      <p:sp>
        <p:nvSpPr>
          <p:cNvPr id="235" name="Google Shape;23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38"/>
          <p:cNvPicPr preferRelativeResize="0"/>
          <p:nvPr/>
        </p:nvPicPr>
        <p:blipFill>
          <a:blip r:embed="rId3">
            <a:alphaModFix/>
          </a:blip>
          <a:stretch>
            <a:fillRect/>
          </a:stretch>
        </p:blipFill>
        <p:spPr>
          <a:xfrm>
            <a:off x="0" y="1152468"/>
            <a:ext cx="9143999" cy="31970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Indexes</a:t>
            </a:r>
            <a:endParaRPr/>
          </a:p>
        </p:txBody>
      </p:sp>
      <p:sp>
        <p:nvSpPr>
          <p:cNvPr id="242" name="Google Shape;24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help Cassandra filter data by using a secondary index. We can create an index using the following command. CREATE INDEX, and then specify an index name, and then specify ON, and then the table name, followed by the column name that we want to use for the index.</a:t>
            </a:r>
            <a:endParaRPr/>
          </a:p>
        </p:txBody>
      </p:sp>
      <p:pic>
        <p:nvPicPr>
          <p:cNvPr id="243" name="Google Shape;243;p39"/>
          <p:cNvPicPr preferRelativeResize="0"/>
          <p:nvPr/>
        </p:nvPicPr>
        <p:blipFill>
          <a:blip r:embed="rId3">
            <a:alphaModFix/>
          </a:blip>
          <a:stretch>
            <a:fillRect/>
          </a:stretch>
        </p:blipFill>
        <p:spPr>
          <a:xfrm>
            <a:off x="4109900" y="2236875"/>
            <a:ext cx="4575451" cy="2670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 up </a:t>
            </a:r>
            <a:endParaRPr/>
          </a:p>
        </p:txBody>
      </p:sp>
      <p:sp>
        <p:nvSpPr>
          <p:cNvPr id="249" name="Google Shape;24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40"/>
          <p:cNvPicPr preferRelativeResize="0"/>
          <p:nvPr/>
        </p:nvPicPr>
        <p:blipFill>
          <a:blip r:embed="rId3">
            <a:alphaModFix/>
          </a:blip>
          <a:stretch>
            <a:fillRect/>
          </a:stretch>
        </p:blipFill>
        <p:spPr>
          <a:xfrm>
            <a:off x="680863" y="1152475"/>
            <a:ext cx="7782274" cy="3665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Cassandra Cluster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is used by</a:t>
            </a:r>
            <a:endParaRPr/>
          </a:p>
        </p:txBody>
      </p:sp>
      <p:pic>
        <p:nvPicPr>
          <p:cNvPr id="73" name="Google Shape;73;p15"/>
          <p:cNvPicPr preferRelativeResize="0"/>
          <p:nvPr/>
        </p:nvPicPr>
        <p:blipFill>
          <a:blip r:embed="rId3">
            <a:alphaModFix/>
          </a:blip>
          <a:stretch>
            <a:fillRect/>
          </a:stretch>
        </p:blipFill>
        <p:spPr>
          <a:xfrm>
            <a:off x="603700" y="1830975"/>
            <a:ext cx="1935500" cy="1935500"/>
          </a:xfrm>
          <a:prstGeom prst="rect">
            <a:avLst/>
          </a:prstGeom>
          <a:noFill/>
          <a:ln>
            <a:noFill/>
          </a:ln>
        </p:spPr>
      </p:pic>
      <p:pic>
        <p:nvPicPr>
          <p:cNvPr id="74" name="Google Shape;74;p15"/>
          <p:cNvPicPr preferRelativeResize="0"/>
          <p:nvPr/>
        </p:nvPicPr>
        <p:blipFill>
          <a:blip r:embed="rId4">
            <a:alphaModFix/>
          </a:blip>
          <a:stretch>
            <a:fillRect/>
          </a:stretch>
        </p:blipFill>
        <p:spPr>
          <a:xfrm>
            <a:off x="3145525" y="2030249"/>
            <a:ext cx="2050052" cy="1536951"/>
          </a:xfrm>
          <a:prstGeom prst="rect">
            <a:avLst/>
          </a:prstGeom>
          <a:noFill/>
          <a:ln>
            <a:noFill/>
          </a:ln>
        </p:spPr>
      </p:pic>
      <p:pic>
        <p:nvPicPr>
          <p:cNvPr id="75" name="Google Shape;75;p15"/>
          <p:cNvPicPr preferRelativeResize="0"/>
          <p:nvPr/>
        </p:nvPicPr>
        <p:blipFill>
          <a:blip r:embed="rId5">
            <a:alphaModFix/>
          </a:blip>
          <a:stretch>
            <a:fillRect/>
          </a:stretch>
        </p:blipFill>
        <p:spPr>
          <a:xfrm>
            <a:off x="5435275" y="2149800"/>
            <a:ext cx="3543489" cy="1417400"/>
          </a:xfrm>
          <a:prstGeom prst="rect">
            <a:avLst/>
          </a:prstGeom>
          <a:noFill/>
          <a:ln>
            <a:noFill/>
          </a:ln>
        </p:spPr>
      </p:pic>
      <p:sp>
        <p:nvSpPr>
          <p:cNvPr id="76" name="Google Shape;76;p15"/>
          <p:cNvSpPr txBox="1"/>
          <p:nvPr/>
        </p:nvSpPr>
        <p:spPr>
          <a:xfrm>
            <a:off x="4739825" y="4153875"/>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And many more...</a:t>
            </a:r>
            <a:endParaRPr sz="18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master, No slaves</a:t>
            </a:r>
            <a:endParaRPr/>
          </a:p>
        </p:txBody>
      </p:sp>
      <p:sp>
        <p:nvSpPr>
          <p:cNvPr id="261" name="Google Shape;26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All nodes perform the same kinds of operations and can communicate with other nodes. There's no distinction between master and worker nodes in Cassandra. All nodes run the same services.</a:t>
            </a:r>
            <a:endParaRPr/>
          </a:p>
        </p:txBody>
      </p:sp>
      <p:pic>
        <p:nvPicPr>
          <p:cNvPr id="262" name="Google Shape;262;p42"/>
          <p:cNvPicPr preferRelativeResize="0"/>
          <p:nvPr/>
        </p:nvPicPr>
        <p:blipFill>
          <a:blip r:embed="rId3">
            <a:alphaModFix/>
          </a:blip>
          <a:stretch>
            <a:fillRect/>
          </a:stretch>
        </p:blipFill>
        <p:spPr>
          <a:xfrm>
            <a:off x="4238300" y="1977750"/>
            <a:ext cx="3470450" cy="288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Hashing on Partition Key</a:t>
            </a:r>
            <a:endParaRPr/>
          </a:p>
        </p:txBody>
      </p:sp>
      <p:sp>
        <p:nvSpPr>
          <p:cNvPr id="268" name="Google Shape;26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43"/>
          <p:cNvPicPr preferRelativeResize="0"/>
          <p:nvPr/>
        </p:nvPicPr>
        <p:blipFill>
          <a:blip r:embed="rId3">
            <a:alphaModFix/>
          </a:blip>
          <a:stretch>
            <a:fillRect/>
          </a:stretch>
        </p:blipFill>
        <p:spPr>
          <a:xfrm>
            <a:off x="3023471" y="1152475"/>
            <a:ext cx="3097075" cy="3626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Replicating after write</a:t>
            </a:r>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4"/>
          <p:cNvPicPr preferRelativeResize="0"/>
          <p:nvPr/>
        </p:nvPicPr>
        <p:blipFill>
          <a:blip r:embed="rId3">
            <a:alphaModFix/>
          </a:blip>
          <a:stretch>
            <a:fillRect/>
          </a:stretch>
        </p:blipFill>
        <p:spPr>
          <a:xfrm>
            <a:off x="0" y="1087369"/>
            <a:ext cx="9144002" cy="36548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Replicating across cluster</a:t>
            </a:r>
            <a:endParaRPr/>
          </a:p>
        </p:txBody>
      </p:sp>
      <p:sp>
        <p:nvSpPr>
          <p:cNvPr id="282" name="Google Shape;28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5"/>
          <p:cNvPicPr preferRelativeResize="0"/>
          <p:nvPr/>
        </p:nvPicPr>
        <p:blipFill>
          <a:blip r:embed="rId3">
            <a:alphaModFix/>
          </a:blip>
          <a:stretch>
            <a:fillRect/>
          </a:stretch>
        </p:blipFill>
        <p:spPr>
          <a:xfrm>
            <a:off x="1237750" y="1025037"/>
            <a:ext cx="6668476" cy="36712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Designing Cassandra Tables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 RDBMS</a:t>
            </a:r>
            <a:endParaRPr/>
          </a:p>
        </p:txBody>
      </p:sp>
      <p:sp>
        <p:nvSpPr>
          <p:cNvPr id="294" name="Google Shape;29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is optimized for fast writes and fast reads over very large volumes of data. To achieve these levels of performance, Cassandra does things differently than relational databases. Joins can be time and resource-consuming operations. Cassandra avoids those by duplicating data in rows of a table.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5" name="Google Shape;295;p47"/>
          <p:cNvPicPr preferRelativeResize="0"/>
          <p:nvPr/>
        </p:nvPicPr>
        <p:blipFill>
          <a:blip r:embed="rId3">
            <a:alphaModFix/>
          </a:blip>
          <a:stretch>
            <a:fillRect/>
          </a:stretch>
        </p:blipFill>
        <p:spPr>
          <a:xfrm>
            <a:off x="2247900" y="2714500"/>
            <a:ext cx="4648200" cy="2019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Trade off: Data size for speed</a:t>
            </a:r>
            <a:endParaRPr/>
          </a:p>
        </p:txBody>
      </p:sp>
      <p:sp>
        <p:nvSpPr>
          <p:cNvPr id="301" name="Google Shape;30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48"/>
          <p:cNvPicPr preferRelativeResize="0"/>
          <p:nvPr/>
        </p:nvPicPr>
        <p:blipFill>
          <a:blip r:embed="rId3">
            <a:alphaModFix/>
          </a:blip>
          <a:stretch>
            <a:fillRect/>
          </a:stretch>
        </p:blipFill>
        <p:spPr>
          <a:xfrm>
            <a:off x="1561125" y="1234850"/>
            <a:ext cx="6186675" cy="3251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Narrow Table vs Wide Table</a:t>
            </a:r>
            <a:endParaRPr/>
          </a:p>
        </p:txBody>
      </p:sp>
      <p:sp>
        <p:nvSpPr>
          <p:cNvPr id="308" name="Google Shape;30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49"/>
          <p:cNvPicPr preferRelativeResize="0"/>
          <p:nvPr/>
        </p:nvPicPr>
        <p:blipFill>
          <a:blip r:embed="rId3">
            <a:alphaModFix/>
          </a:blip>
          <a:stretch>
            <a:fillRect/>
          </a:stretch>
        </p:blipFill>
        <p:spPr>
          <a:xfrm>
            <a:off x="440650" y="1152475"/>
            <a:ext cx="8262701" cy="3824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Denormalizing: Joining or Sorting</a:t>
            </a:r>
            <a:endParaRPr/>
          </a:p>
        </p:txBody>
      </p:sp>
      <p:sp>
        <p:nvSpPr>
          <p:cNvPr id="315" name="Google Shape;31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50"/>
          <p:cNvPicPr preferRelativeResize="0"/>
          <p:nvPr/>
        </p:nvPicPr>
        <p:blipFill>
          <a:blip r:embed="rId3">
            <a:alphaModFix/>
          </a:blip>
          <a:stretch>
            <a:fillRect/>
          </a:stretch>
        </p:blipFill>
        <p:spPr>
          <a:xfrm>
            <a:off x="471588" y="1152475"/>
            <a:ext cx="8200824" cy="3831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 name="Google Shape;323;p51"/>
          <p:cNvPicPr preferRelativeResize="0"/>
          <p:nvPr/>
        </p:nvPicPr>
        <p:blipFill>
          <a:blip r:embed="rId3">
            <a:alphaModFix/>
          </a:blip>
          <a:stretch>
            <a:fillRect/>
          </a:stretch>
        </p:blipFill>
        <p:spPr>
          <a:xfrm>
            <a:off x="0" y="367368"/>
            <a:ext cx="9143999" cy="45129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claims that</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PROVEN</a:t>
            </a:r>
            <a:endParaRPr b="1" u="sng"/>
          </a:p>
          <a:p>
            <a:pPr indent="0" lvl="0" marL="0" rtl="0" algn="l">
              <a:spcBef>
                <a:spcPts val="1600"/>
              </a:spcBef>
              <a:spcAft>
                <a:spcPts val="0"/>
              </a:spcAft>
              <a:buNone/>
            </a:pPr>
            <a:r>
              <a:rPr lang="en"/>
              <a:t>Cassandra is in use at Constant Contact, </a:t>
            </a:r>
            <a:r>
              <a:rPr b="1" lang="en"/>
              <a:t>CERN,</a:t>
            </a:r>
            <a:r>
              <a:rPr lang="en"/>
              <a:t> Comcast, eBay, GitHub, GoDaddy, Hulu, </a:t>
            </a:r>
            <a:r>
              <a:rPr b="1" lang="en"/>
              <a:t>Instagram</a:t>
            </a:r>
            <a:r>
              <a:rPr lang="en"/>
              <a:t>, Intuit, </a:t>
            </a:r>
            <a:r>
              <a:rPr b="1" lang="en"/>
              <a:t>Netflix</a:t>
            </a:r>
            <a:r>
              <a:rPr lang="en"/>
              <a:t>, </a:t>
            </a:r>
            <a:r>
              <a:rPr b="1" lang="en"/>
              <a:t>Reddit</a:t>
            </a:r>
            <a:r>
              <a:rPr lang="en"/>
              <a:t>, The Weather Channel, and over 1500 more companies that have </a:t>
            </a:r>
            <a:r>
              <a:rPr b="1" lang="en"/>
              <a:t>large, active data sets</a:t>
            </a:r>
            <a:r>
              <a:rPr lang="en"/>
              <a:t>.</a:t>
            </a:r>
            <a:endParaRPr/>
          </a:p>
          <a:p>
            <a:pPr indent="0" lvl="0" marL="0" rtl="0" algn="l">
              <a:spcBef>
                <a:spcPts val="1600"/>
              </a:spcBef>
              <a:spcAft>
                <a:spcPts val="0"/>
              </a:spcAft>
              <a:buNone/>
            </a:pPr>
            <a:r>
              <a:rPr b="1" lang="en" u="sng"/>
              <a:t>FAULT TOLERANT</a:t>
            </a:r>
            <a:endParaRPr b="1" u="sng"/>
          </a:p>
          <a:p>
            <a:pPr indent="0" lvl="0" marL="0" rtl="0" algn="l">
              <a:spcBef>
                <a:spcPts val="1600"/>
              </a:spcBef>
              <a:spcAft>
                <a:spcPts val="0"/>
              </a:spcAft>
              <a:buNone/>
            </a:pPr>
            <a:r>
              <a:rPr lang="en"/>
              <a:t>Data is automatically replicated to multiple nodes for fault-tolerance. </a:t>
            </a:r>
            <a:r>
              <a:rPr b="1" lang="en"/>
              <a:t>Replication across multiple data centers is supported.</a:t>
            </a:r>
            <a:r>
              <a:rPr lang="en"/>
              <a:t> </a:t>
            </a:r>
            <a:r>
              <a:rPr b="1" lang="en"/>
              <a:t>Failed nodes can be replaced</a:t>
            </a:r>
            <a:r>
              <a:rPr lang="en"/>
              <a:t> with no downtime.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0" name="Google Shape;330;p52"/>
          <p:cNvPicPr preferRelativeResize="0"/>
          <p:nvPr/>
        </p:nvPicPr>
        <p:blipFill>
          <a:blip r:embed="rId3">
            <a:alphaModFix/>
          </a:blip>
          <a:stretch>
            <a:fillRect/>
          </a:stretch>
        </p:blipFill>
        <p:spPr>
          <a:xfrm>
            <a:off x="0" y="249700"/>
            <a:ext cx="9144000" cy="42384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Duplicating avoid Joins</a:t>
            </a:r>
            <a:endParaRPr/>
          </a:p>
        </p:txBody>
      </p:sp>
      <p:sp>
        <p:nvSpPr>
          <p:cNvPr id="336" name="Google Shape;33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7" name="Google Shape;337;p53"/>
          <p:cNvPicPr preferRelativeResize="0"/>
          <p:nvPr/>
        </p:nvPicPr>
        <p:blipFill>
          <a:blip r:embed="rId3">
            <a:alphaModFix/>
          </a:blip>
          <a:stretch>
            <a:fillRect/>
          </a:stretch>
        </p:blipFill>
        <p:spPr>
          <a:xfrm>
            <a:off x="397875" y="1085749"/>
            <a:ext cx="8348252" cy="3788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Best Practices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Based on Queries</a:t>
            </a:r>
            <a:endParaRPr/>
          </a:p>
        </p:txBody>
      </p:sp>
      <p:sp>
        <p:nvSpPr>
          <p:cNvPr id="348" name="Google Shape;34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55"/>
          <p:cNvPicPr preferRelativeResize="0"/>
          <p:nvPr/>
        </p:nvPicPr>
        <p:blipFill>
          <a:blip r:embed="rId3">
            <a:alphaModFix/>
          </a:blip>
          <a:stretch>
            <a:fillRect/>
          </a:stretch>
        </p:blipFill>
        <p:spPr>
          <a:xfrm>
            <a:off x="0" y="1847738"/>
            <a:ext cx="9144000" cy="14480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Denormalize</a:t>
            </a:r>
            <a:endParaRPr/>
          </a:p>
        </p:txBody>
      </p:sp>
      <p:sp>
        <p:nvSpPr>
          <p:cNvPr id="355" name="Google Shape;35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56"/>
          <p:cNvPicPr preferRelativeResize="0"/>
          <p:nvPr/>
        </p:nvPicPr>
        <p:blipFill>
          <a:blip r:embed="rId3">
            <a:alphaModFix/>
          </a:blip>
          <a:stretch>
            <a:fillRect/>
          </a:stretch>
        </p:blipFill>
        <p:spPr>
          <a:xfrm>
            <a:off x="0" y="1317637"/>
            <a:ext cx="9144000" cy="29118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for Sort Order</a:t>
            </a:r>
            <a:endParaRPr/>
          </a:p>
        </p:txBody>
      </p:sp>
      <p:sp>
        <p:nvSpPr>
          <p:cNvPr id="362" name="Google Shape;362;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3" name="Google Shape;363;p57"/>
          <p:cNvPicPr preferRelativeResize="0"/>
          <p:nvPr/>
        </p:nvPicPr>
        <p:blipFill>
          <a:blip r:embed="rId3">
            <a:alphaModFix/>
          </a:blip>
          <a:stretch>
            <a:fillRect/>
          </a:stretch>
        </p:blipFill>
        <p:spPr>
          <a:xfrm>
            <a:off x="37625" y="1239125"/>
            <a:ext cx="9143999" cy="3251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Replication Strategies</a:t>
            </a:r>
            <a:endParaRPr/>
          </a:p>
        </p:txBody>
      </p:sp>
      <p:sp>
        <p:nvSpPr>
          <p:cNvPr id="369" name="Google Shape;36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0" name="Google Shape;370;p58"/>
          <p:cNvPicPr preferRelativeResize="0"/>
          <p:nvPr/>
        </p:nvPicPr>
        <p:blipFill>
          <a:blip r:embed="rId3">
            <a:alphaModFix/>
          </a:blip>
          <a:stretch>
            <a:fillRect/>
          </a:stretch>
        </p:blipFill>
        <p:spPr>
          <a:xfrm>
            <a:off x="0" y="1137696"/>
            <a:ext cx="9144000" cy="34459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Eventual Consistency</a:t>
            </a:r>
            <a:endParaRPr/>
          </a:p>
        </p:txBody>
      </p:sp>
      <p:sp>
        <p:nvSpPr>
          <p:cNvPr id="376" name="Google Shape;376;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59"/>
          <p:cNvPicPr preferRelativeResize="0"/>
          <p:nvPr/>
        </p:nvPicPr>
        <p:blipFill>
          <a:blip r:embed="rId3">
            <a:alphaModFix/>
          </a:blip>
          <a:stretch>
            <a:fillRect/>
          </a:stretch>
        </p:blipFill>
        <p:spPr>
          <a:xfrm>
            <a:off x="0" y="1216999"/>
            <a:ext cx="9144000" cy="2982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claims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PERFORMANT</a:t>
            </a:r>
            <a:endParaRPr b="1" u="sng"/>
          </a:p>
          <a:p>
            <a:pPr indent="0" lvl="0" marL="0" rtl="0" algn="l">
              <a:spcBef>
                <a:spcPts val="1600"/>
              </a:spcBef>
              <a:spcAft>
                <a:spcPts val="0"/>
              </a:spcAft>
              <a:buNone/>
            </a:pPr>
            <a:r>
              <a:rPr lang="en"/>
              <a:t>Cassandra consistently outperforms popular NoSQL alternatives in benchmarks and real applications, primarily because of fundamental architectural choices.</a:t>
            </a:r>
            <a:endParaRPr/>
          </a:p>
          <a:p>
            <a:pPr indent="0" lvl="0" marL="0" rtl="0" algn="l">
              <a:spcBef>
                <a:spcPts val="1600"/>
              </a:spcBef>
              <a:spcAft>
                <a:spcPts val="0"/>
              </a:spcAft>
              <a:buNone/>
            </a:pPr>
            <a:r>
              <a:t/>
            </a:r>
            <a:endParaRPr b="1"/>
          </a:p>
          <a:p>
            <a:pPr indent="0" lvl="0" marL="0" rtl="0" algn="l">
              <a:spcBef>
                <a:spcPts val="1600"/>
              </a:spcBef>
              <a:spcAft>
                <a:spcPts val="0"/>
              </a:spcAft>
              <a:buNone/>
            </a:pPr>
            <a:r>
              <a:rPr b="1" lang="en" u="sng"/>
              <a:t>DECENTRALIZED</a:t>
            </a:r>
            <a:endParaRPr b="1" u="sng"/>
          </a:p>
          <a:p>
            <a:pPr indent="0" lvl="0" marL="0" rtl="0" algn="l">
              <a:spcBef>
                <a:spcPts val="1600"/>
              </a:spcBef>
              <a:spcAft>
                <a:spcPts val="0"/>
              </a:spcAft>
              <a:buNone/>
            </a:pPr>
            <a:r>
              <a:rPr lang="en"/>
              <a:t>There are </a:t>
            </a:r>
            <a:r>
              <a:rPr b="1" lang="en"/>
              <a:t>no single points of failure. </a:t>
            </a:r>
            <a:r>
              <a:rPr lang="en"/>
              <a:t>There are no network bottlenecks. Every node in the cluster is identical.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claims that</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SCALABLE</a:t>
            </a:r>
            <a:endParaRPr b="1" u="sng"/>
          </a:p>
          <a:p>
            <a:pPr indent="0" lvl="0" marL="0" rtl="0" algn="l">
              <a:spcBef>
                <a:spcPts val="1600"/>
              </a:spcBef>
              <a:spcAft>
                <a:spcPts val="0"/>
              </a:spcAft>
              <a:buNone/>
            </a:pPr>
            <a:r>
              <a:rPr lang="en"/>
              <a:t>Some of the largest production deployments include Apple's, with over 75,000 nodes storing over 10 PB of data, Netflix (2,500 nodes, 420 TB, over 1 trillion requests per day), Chinese search engine Easou (270 nodes, 300 TB, over 800 million requests per day), and eBay (over 100 nodes, 250 TB).</a:t>
            </a:r>
            <a:endParaRPr/>
          </a:p>
          <a:p>
            <a:pPr indent="0" lvl="0" marL="0" rtl="0" algn="l">
              <a:spcBef>
                <a:spcPts val="1600"/>
              </a:spcBef>
              <a:spcAft>
                <a:spcPts val="0"/>
              </a:spcAft>
              <a:buNone/>
            </a:pPr>
            <a:r>
              <a:rPr b="1" lang="en" u="sng"/>
              <a:t>DURABLE</a:t>
            </a:r>
            <a:endParaRPr b="1" u="sng"/>
          </a:p>
          <a:p>
            <a:pPr indent="0" lvl="0" marL="0" rtl="0" algn="l">
              <a:spcBef>
                <a:spcPts val="1600"/>
              </a:spcBef>
              <a:spcAft>
                <a:spcPts val="0"/>
              </a:spcAft>
              <a:buNone/>
            </a:pPr>
            <a:r>
              <a:rPr b="1" lang="en"/>
              <a:t>Cassandra is suitable for applications that can't afford to lose data, </a:t>
            </a:r>
            <a:r>
              <a:rPr lang="en"/>
              <a:t>even when an entire data center goes down.</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 row of data</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19"/>
          <p:cNvPicPr preferRelativeResize="0"/>
          <p:nvPr/>
        </p:nvPicPr>
        <p:blipFill>
          <a:blip r:embed="rId3">
            <a:alphaModFix/>
          </a:blip>
          <a:stretch>
            <a:fillRect/>
          </a:stretch>
        </p:blipFill>
        <p:spPr>
          <a:xfrm>
            <a:off x="0" y="1420481"/>
            <a:ext cx="9144001" cy="26801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key</a:t>
            </a:r>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Cassandra tables have primary keys, which uniquely identify rows in a table. Primary keys are used to access data in Cassandra. </a:t>
            </a:r>
            <a:r>
              <a:rPr b="1" lang="en"/>
              <a:t>Primary keys are not enough to find rows in Cassandra</a:t>
            </a:r>
            <a:r>
              <a:rPr lang="en"/>
              <a:t>, because Cassandra is </a:t>
            </a:r>
            <a:r>
              <a:rPr b="1" lang="en"/>
              <a:t>designed to run on a cluster of servers.</a:t>
            </a:r>
            <a:endParaRPr b="1"/>
          </a:p>
        </p:txBody>
      </p:sp>
      <p:pic>
        <p:nvPicPr>
          <p:cNvPr id="108" name="Google Shape;108;p20"/>
          <p:cNvPicPr preferRelativeResize="0"/>
          <p:nvPr/>
        </p:nvPicPr>
        <p:blipFill>
          <a:blip r:embed="rId3">
            <a:alphaModFix/>
          </a:blip>
          <a:stretch>
            <a:fillRect/>
          </a:stretch>
        </p:blipFill>
        <p:spPr>
          <a:xfrm>
            <a:off x="2437197" y="2376778"/>
            <a:ext cx="4269601" cy="2361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 Key</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partition key is used to </a:t>
            </a:r>
            <a:r>
              <a:rPr b="1" lang="en"/>
              <a:t>determine which node in the cluster to store a row in.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 clustering column </a:t>
            </a:r>
            <a:r>
              <a:rPr b="1" lang="en"/>
              <a:t>defines the order in which rows are stored.</a:t>
            </a:r>
            <a:endParaRPr b="1"/>
          </a:p>
        </p:txBody>
      </p:sp>
      <p:sp>
        <p:nvSpPr>
          <p:cNvPr id="115" name="Google Shape;115;p21"/>
          <p:cNvSpPr txBox="1"/>
          <p:nvPr>
            <p:ph type="title"/>
          </p:nvPr>
        </p:nvSpPr>
        <p:spPr>
          <a:xfrm>
            <a:off x="311700" y="24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Column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